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1" r:id="rId1"/>
  </p:sldMasterIdLst>
  <p:notesMasterIdLst>
    <p:notesMasterId r:id="rId11"/>
  </p:notesMasterIdLst>
  <p:sldIdLst>
    <p:sldId id="256" r:id="rId2"/>
    <p:sldId id="263" r:id="rId3"/>
    <p:sldId id="264" r:id="rId4"/>
    <p:sldId id="265" r:id="rId5"/>
    <p:sldId id="268" r:id="rId6"/>
    <p:sldId id="257" r:id="rId7"/>
    <p:sldId id="259" r:id="rId8"/>
    <p:sldId id="261" r:id="rId9"/>
    <p:sldId id="262"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95" autoAdjust="0"/>
  </p:normalViewPr>
  <p:slideViewPr>
    <p:cSldViewPr snapToGrid="0">
      <p:cViewPr varScale="1">
        <p:scale>
          <a:sx n="111" d="100"/>
          <a:sy n="111" d="100"/>
        </p:scale>
        <p:origin x="534" y="102"/>
      </p:cViewPr>
      <p:guideLst/>
    </p:cSldViewPr>
  </p:slideViewPr>
  <p:outlineViewPr>
    <p:cViewPr>
      <p:scale>
        <a:sx n="33" d="100"/>
        <a:sy n="33" d="100"/>
      </p:scale>
      <p:origin x="0" y="-69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1C8789-B740-488C-8E10-B24F4AE87860}" type="doc">
      <dgm:prSet loTypeId="urn:microsoft.com/office/officeart/2005/8/layout/target3" loCatId="relationship" qsTypeId="urn:microsoft.com/office/officeart/2005/8/quickstyle/3d9" qsCatId="3D" csTypeId="urn:microsoft.com/office/officeart/2005/8/colors/accent1_2" csCatId="accent1"/>
      <dgm:spPr/>
      <dgm:t>
        <a:bodyPr/>
        <a:lstStyle/>
        <a:p>
          <a:endParaRPr lang="de-DE"/>
        </a:p>
      </dgm:t>
    </dgm:pt>
    <dgm:pt modelId="{DC15AF67-41C1-43FF-A892-DFBE53E122D1}">
      <dgm:prSet/>
      <dgm:spPr/>
      <dgm:t>
        <a:bodyPr/>
        <a:lstStyle/>
        <a:p>
          <a:pPr rtl="0"/>
          <a:r>
            <a:rPr lang="de-DE" b="0" cap="none" spc="0" baseline="0" smtClean="0">
              <a:ln w="0"/>
              <a:effectLst>
                <a:outerShdw blurRad="38100" dist="25400" dir="5400000" algn="ctr" rotWithShape="0">
                  <a:srgbClr val="6E747A">
                    <a:alpha val="43000"/>
                  </a:srgbClr>
                </a:outerShdw>
              </a:effectLst>
            </a:rPr>
            <a:t>Die folgenden Gewerbeflächen sind im Besitz der Stadt Stühlingen und mit der B314 gut an das regionale und überregionale Verkehrsnetz angebunden. Die Gewerbeflächen liegen in der Nähe zur Schweiz.</a:t>
          </a:r>
          <a:br>
            <a:rPr lang="de-DE" b="0" cap="none" spc="0" baseline="0" smtClean="0">
              <a:ln w="0"/>
              <a:effectLst>
                <a:outerShdw blurRad="38100" dist="25400" dir="5400000" algn="ctr" rotWithShape="0">
                  <a:srgbClr val="6E747A">
                    <a:alpha val="43000"/>
                  </a:srgbClr>
                </a:outerShdw>
              </a:effectLst>
            </a:rPr>
          </a:br>
          <a:r>
            <a:rPr lang="de-DE" b="0" cap="none" spc="0" baseline="0" smtClean="0">
              <a:ln w="0"/>
              <a:effectLst>
                <a:outerShdw blurRad="38100" dist="25400" dir="5400000" algn="ctr" rotWithShape="0">
                  <a:srgbClr val="6E747A">
                    <a:alpha val="43000"/>
                  </a:srgbClr>
                </a:outerShdw>
              </a:effectLst>
            </a:rPr>
            <a:t>Gerne informieren wir sie über die Möglichkeiten der Nutzung, Bebauung und über Fördermöglichkeiten</a:t>
          </a:r>
          <a:r>
            <a:rPr lang="de-DE" baseline="0" smtClean="0"/>
            <a:t>. </a:t>
          </a:r>
          <a:endParaRPr lang="de-DE" dirty="0"/>
        </a:p>
      </dgm:t>
    </dgm:pt>
    <dgm:pt modelId="{FDD60E37-A370-4667-B45B-C3A7052A76EB}" type="parTrans" cxnId="{818E0DC5-56B6-4012-84C9-2DAAE34DB95F}">
      <dgm:prSet/>
      <dgm:spPr/>
      <dgm:t>
        <a:bodyPr/>
        <a:lstStyle/>
        <a:p>
          <a:endParaRPr lang="de-DE"/>
        </a:p>
      </dgm:t>
    </dgm:pt>
    <dgm:pt modelId="{DE428D67-3A73-46E7-8030-563ABA98C916}" type="sibTrans" cxnId="{818E0DC5-56B6-4012-84C9-2DAAE34DB95F}">
      <dgm:prSet/>
      <dgm:spPr/>
      <dgm:t>
        <a:bodyPr/>
        <a:lstStyle/>
        <a:p>
          <a:endParaRPr lang="de-DE"/>
        </a:p>
      </dgm:t>
    </dgm:pt>
    <dgm:pt modelId="{65595CEA-F520-44E2-8D60-467903D5FA8B}" type="pres">
      <dgm:prSet presAssocID="{811C8789-B740-488C-8E10-B24F4AE87860}" presName="Name0" presStyleCnt="0">
        <dgm:presLayoutVars>
          <dgm:chMax val="7"/>
          <dgm:dir/>
          <dgm:animLvl val="lvl"/>
          <dgm:resizeHandles val="exact"/>
        </dgm:presLayoutVars>
      </dgm:prSet>
      <dgm:spPr/>
      <dgm:t>
        <a:bodyPr/>
        <a:lstStyle/>
        <a:p>
          <a:endParaRPr lang="de-DE"/>
        </a:p>
      </dgm:t>
    </dgm:pt>
    <dgm:pt modelId="{3FD625BD-D2BD-495E-85FA-9284A8518C96}" type="pres">
      <dgm:prSet presAssocID="{DC15AF67-41C1-43FF-A892-DFBE53E122D1}" presName="circle1" presStyleLbl="node1" presStyleIdx="0" presStyleCnt="1"/>
      <dgm:spPr/>
    </dgm:pt>
    <dgm:pt modelId="{405F5897-079B-4052-89D6-BA2D35ACBD62}" type="pres">
      <dgm:prSet presAssocID="{DC15AF67-41C1-43FF-A892-DFBE53E122D1}" presName="space" presStyleCnt="0"/>
      <dgm:spPr/>
    </dgm:pt>
    <dgm:pt modelId="{3D8DBCFE-539F-4987-8E6A-AEAD1E719781}" type="pres">
      <dgm:prSet presAssocID="{DC15AF67-41C1-43FF-A892-DFBE53E122D1}" presName="rect1" presStyleLbl="alignAcc1" presStyleIdx="0" presStyleCnt="1"/>
      <dgm:spPr/>
      <dgm:t>
        <a:bodyPr/>
        <a:lstStyle/>
        <a:p>
          <a:endParaRPr lang="de-DE"/>
        </a:p>
      </dgm:t>
    </dgm:pt>
    <dgm:pt modelId="{45F2CDDB-1F1F-4BA8-8436-869282289AF9}" type="pres">
      <dgm:prSet presAssocID="{DC15AF67-41C1-43FF-A892-DFBE53E122D1}" presName="rect1ParTxNoCh" presStyleLbl="alignAcc1" presStyleIdx="0" presStyleCnt="1">
        <dgm:presLayoutVars>
          <dgm:chMax val="1"/>
          <dgm:bulletEnabled val="1"/>
        </dgm:presLayoutVars>
      </dgm:prSet>
      <dgm:spPr/>
      <dgm:t>
        <a:bodyPr/>
        <a:lstStyle/>
        <a:p>
          <a:endParaRPr lang="de-DE"/>
        </a:p>
      </dgm:t>
    </dgm:pt>
  </dgm:ptLst>
  <dgm:cxnLst>
    <dgm:cxn modelId="{C86CE87F-C42C-4682-B61B-3314594B0BC5}" type="presOf" srcId="{DC15AF67-41C1-43FF-A892-DFBE53E122D1}" destId="{45F2CDDB-1F1F-4BA8-8436-869282289AF9}" srcOrd="1" destOrd="0" presId="urn:microsoft.com/office/officeart/2005/8/layout/target3"/>
    <dgm:cxn modelId="{42036606-31FF-4E6F-881D-C5BFA2F43A63}" type="presOf" srcId="{811C8789-B740-488C-8E10-B24F4AE87860}" destId="{65595CEA-F520-44E2-8D60-467903D5FA8B}" srcOrd="0" destOrd="0" presId="urn:microsoft.com/office/officeart/2005/8/layout/target3"/>
    <dgm:cxn modelId="{818E0DC5-56B6-4012-84C9-2DAAE34DB95F}" srcId="{811C8789-B740-488C-8E10-B24F4AE87860}" destId="{DC15AF67-41C1-43FF-A892-DFBE53E122D1}" srcOrd="0" destOrd="0" parTransId="{FDD60E37-A370-4667-B45B-C3A7052A76EB}" sibTransId="{DE428D67-3A73-46E7-8030-563ABA98C916}"/>
    <dgm:cxn modelId="{A3924E10-BD75-4ADE-A5C8-BE7C57BCC50A}" type="presOf" srcId="{DC15AF67-41C1-43FF-A892-DFBE53E122D1}" destId="{3D8DBCFE-539F-4987-8E6A-AEAD1E719781}" srcOrd="0" destOrd="0" presId="urn:microsoft.com/office/officeart/2005/8/layout/target3"/>
    <dgm:cxn modelId="{27888A9B-877C-44B3-B8C5-CCA0EDDEC98C}" type="presParOf" srcId="{65595CEA-F520-44E2-8D60-467903D5FA8B}" destId="{3FD625BD-D2BD-495E-85FA-9284A8518C96}" srcOrd="0" destOrd="0" presId="urn:microsoft.com/office/officeart/2005/8/layout/target3"/>
    <dgm:cxn modelId="{13691AD4-561A-4E7E-A79E-8A55613FCDBF}" type="presParOf" srcId="{65595CEA-F520-44E2-8D60-467903D5FA8B}" destId="{405F5897-079B-4052-89D6-BA2D35ACBD62}" srcOrd="1" destOrd="0" presId="urn:microsoft.com/office/officeart/2005/8/layout/target3"/>
    <dgm:cxn modelId="{A39FF190-B3D0-4F7A-A634-DF0EF683145B}" type="presParOf" srcId="{65595CEA-F520-44E2-8D60-467903D5FA8B}" destId="{3D8DBCFE-539F-4987-8E6A-AEAD1E719781}" srcOrd="2" destOrd="0" presId="urn:microsoft.com/office/officeart/2005/8/layout/target3"/>
    <dgm:cxn modelId="{C3A6C73D-128D-44D1-969C-21E34D485DEF}" type="presParOf" srcId="{65595CEA-F520-44E2-8D60-467903D5FA8B}" destId="{45F2CDDB-1F1F-4BA8-8436-869282289AF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625BD-D2BD-495E-85FA-9284A8518C96}">
      <dsp:nvSpPr>
        <dsp:cNvPr id="0" name=""/>
        <dsp:cNvSpPr/>
      </dsp:nvSpPr>
      <dsp:spPr>
        <a:xfrm>
          <a:off x="0" y="0"/>
          <a:ext cx="5865961" cy="5865961"/>
        </a:xfrm>
        <a:prstGeom prst="pie">
          <a:avLst>
            <a:gd name="adj1" fmla="val 5400000"/>
            <a:gd name="adj2" fmla="val 16200000"/>
          </a:avLst>
        </a:prstGeom>
        <a:solidFill>
          <a:schemeClr val="accent1">
            <a:hueOff val="0"/>
            <a:satOff val="0"/>
            <a:lumOff val="0"/>
            <a:alphaOff val="0"/>
          </a:schemeClr>
        </a:solidFill>
        <a:ln>
          <a:noFill/>
        </a:ln>
        <a:effectLst>
          <a:reflection blurRad="12700" stA="26000" endPos="32000" dist="12700" dir="5400000" sy="-100000" rotWithShape="0"/>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3D8DBCFE-539F-4987-8E6A-AEAD1E719781}">
      <dsp:nvSpPr>
        <dsp:cNvPr id="0" name=""/>
        <dsp:cNvSpPr/>
      </dsp:nvSpPr>
      <dsp:spPr>
        <a:xfrm>
          <a:off x="2932980" y="0"/>
          <a:ext cx="7245341" cy="5865961"/>
        </a:xfrm>
        <a:prstGeom prst="rect">
          <a:avLst/>
        </a:prstGeom>
        <a:solidFill>
          <a:schemeClr val="lt1">
            <a:alpha val="90000"/>
            <a:hueOff val="0"/>
            <a:satOff val="0"/>
            <a:lumOff val="0"/>
            <a:alphaOff val="0"/>
          </a:schemeClr>
        </a:solidFill>
        <a:ln>
          <a:noFill/>
        </a:ln>
        <a:effectLst>
          <a:reflection blurRad="12700" stA="26000" endPos="32000" dist="12700" dir="5400000" sy="-100000" rotWithShape="0"/>
        </a:effectLst>
        <a:sp3d extrusionH="152250" prstMaterial="matte">
          <a:bevelT w="165100" prst="coolSlant"/>
        </a:sp3d>
      </dsp:spPr>
      <dsp:style>
        <a:lnRef idx="0">
          <a:scrgbClr r="0" g="0" b="0"/>
        </a:lnRef>
        <a:fillRef idx="1">
          <a:scrgbClr r="0" g="0" b="0"/>
        </a:fillRef>
        <a:effectRef idx="2">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de-DE" sz="3700" b="0" kern="1200" cap="none" spc="0" baseline="0" smtClean="0">
              <a:ln w="0"/>
              <a:effectLst>
                <a:outerShdw blurRad="38100" dist="25400" dir="5400000" algn="ctr" rotWithShape="0">
                  <a:srgbClr val="6E747A">
                    <a:alpha val="43000"/>
                  </a:srgbClr>
                </a:outerShdw>
              </a:effectLst>
            </a:rPr>
            <a:t>Die folgenden Gewerbeflächen sind im Besitz der Stadt Stühlingen und mit der B314 gut an das regionale und überregionale Verkehrsnetz angebunden. Die Gewerbeflächen liegen in der Nähe zur Schweiz.</a:t>
          </a:r>
          <a:br>
            <a:rPr lang="de-DE" sz="3700" b="0" kern="1200" cap="none" spc="0" baseline="0" smtClean="0">
              <a:ln w="0"/>
              <a:effectLst>
                <a:outerShdw blurRad="38100" dist="25400" dir="5400000" algn="ctr" rotWithShape="0">
                  <a:srgbClr val="6E747A">
                    <a:alpha val="43000"/>
                  </a:srgbClr>
                </a:outerShdw>
              </a:effectLst>
            </a:rPr>
          </a:br>
          <a:r>
            <a:rPr lang="de-DE" sz="3700" b="0" kern="1200" cap="none" spc="0" baseline="0" smtClean="0">
              <a:ln w="0"/>
              <a:effectLst>
                <a:outerShdw blurRad="38100" dist="25400" dir="5400000" algn="ctr" rotWithShape="0">
                  <a:srgbClr val="6E747A">
                    <a:alpha val="43000"/>
                  </a:srgbClr>
                </a:outerShdw>
              </a:effectLst>
            </a:rPr>
            <a:t>Gerne informieren wir sie über die Möglichkeiten der Nutzung, Bebauung und über Fördermöglichkeiten</a:t>
          </a:r>
          <a:r>
            <a:rPr lang="de-DE" sz="3700" kern="1200" baseline="0" smtClean="0"/>
            <a:t>. </a:t>
          </a:r>
          <a:endParaRPr lang="de-DE" sz="3700" kern="1200" dirty="0"/>
        </a:p>
      </dsp:txBody>
      <dsp:txXfrm>
        <a:off x="2932980" y="0"/>
        <a:ext cx="7245341" cy="5865961"/>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6FCA209-345B-4BCE-878F-DB9B36FD02BE}" type="datetimeFigureOut">
              <a:rPr lang="de-DE" smtClean="0"/>
              <a:t>08.10.2018</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6E42467-1B12-40C0-B4EF-B7BA43BC0217}" type="slidenum">
              <a:rPr lang="de-DE" smtClean="0"/>
              <a:t>‹Nr.›</a:t>
            </a:fld>
            <a:endParaRPr lang="de-DE"/>
          </a:p>
        </p:txBody>
      </p:sp>
    </p:spTree>
    <p:extLst>
      <p:ext uri="{BB962C8B-B14F-4D97-AF65-F5344CB8AC3E}">
        <p14:creationId xmlns:p14="http://schemas.microsoft.com/office/powerpoint/2010/main" val="404128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a:xfrm>
            <a:off x="5332412" y="5883275"/>
            <a:ext cx="4324044" cy="365125"/>
          </a:xfrm>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90005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04F48622-E791-4AD6-9835-F603FB87101B}" type="datetimeFigureOut">
              <a:rPr lang="de-DE" smtClean="0"/>
              <a:t>08.10.2018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249137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3218680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Formatvorlagen des Textmasters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457620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0050489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smtClean="0"/>
              <a:t>Titelmasterformat durch Klicken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772074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smtClean="0"/>
              <a:t>Titelmasterformat durch Klicken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smtClean="0"/>
              <a:t>Formatvorlagen des Textmasters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173139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3942842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03475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nchor="ct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951856" y="5867131"/>
            <a:ext cx="551167" cy="365125"/>
          </a:xfrm>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5825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04F48622-E791-4AD6-9835-F603FB87101B}" type="datetimeFigureOut">
              <a:rPr lang="de-DE" smtClean="0"/>
              <a:t>08.10.2018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343377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04F48622-E791-4AD6-9835-F603FB87101B}" type="datetimeFigureOut">
              <a:rPr lang="de-DE" smtClean="0"/>
              <a:t>08.10.2018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91876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04F48622-E791-4AD6-9835-F603FB87101B}" type="datetimeFigureOut">
              <a:rPr lang="de-DE" smtClean="0"/>
              <a:t>08.10.2018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215846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04F48622-E791-4AD6-9835-F603FB87101B}" type="datetimeFigureOut">
              <a:rPr lang="de-DE" smtClean="0"/>
              <a:t>08.10.2018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59871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48622-E791-4AD6-9835-F603FB87101B}" type="datetimeFigureOut">
              <a:rPr lang="de-DE" smtClean="0"/>
              <a:t>08.10.2018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69542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smtClean="0"/>
              <a:t>Titelmasterformat durch Klicken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04F48622-E791-4AD6-9835-F603FB87101B}" type="datetimeFigureOut">
              <a:rPr lang="de-DE" smtClean="0"/>
              <a:t>08.10.2018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155199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smtClean="0"/>
              <a:t>Titelmasterformat durch Klicken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04F48622-E791-4AD6-9835-F603FB87101B}" type="datetimeFigureOut">
              <a:rPr lang="de-DE" smtClean="0"/>
              <a:t>08.10.2018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A7854BD-694E-4AC2-8F46-05B0B4F4B3C6}" type="slidenum">
              <a:rPr lang="de-DE" smtClean="0"/>
              <a:t>‹Nr.›</a:t>
            </a:fld>
            <a:endParaRPr lang="de-DE"/>
          </a:p>
        </p:txBody>
      </p:sp>
    </p:spTree>
    <p:extLst>
      <p:ext uri="{BB962C8B-B14F-4D97-AF65-F5344CB8AC3E}">
        <p14:creationId xmlns:p14="http://schemas.microsoft.com/office/powerpoint/2010/main" val="2085379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F48622-E791-4AD6-9835-F603FB87101B}" type="datetimeFigureOut">
              <a:rPr lang="de-DE" smtClean="0"/>
              <a:t>08.10.2018</a:t>
            </a:fld>
            <a:endParaRPr lang="de-D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D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A7854BD-694E-4AC2-8F46-05B0B4F4B3C6}" type="slidenum">
              <a:rPr lang="de-DE" smtClean="0"/>
              <a:t>‹Nr.›</a:t>
            </a:fld>
            <a:endParaRPr lang="de-DE"/>
          </a:p>
        </p:txBody>
      </p:sp>
    </p:spTree>
    <p:extLst>
      <p:ext uri="{BB962C8B-B14F-4D97-AF65-F5344CB8AC3E}">
        <p14:creationId xmlns:p14="http://schemas.microsoft.com/office/powerpoint/2010/main" val="1911810347"/>
      </p:ext>
    </p:extLst>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 id="2147483936" r:id="rId5"/>
    <p:sldLayoutId id="2147483937" r:id="rId6"/>
    <p:sldLayoutId id="2147483938" r:id="rId7"/>
    <p:sldLayoutId id="2147483939" r:id="rId8"/>
    <p:sldLayoutId id="2147483940" r:id="rId9"/>
    <p:sldLayoutId id="2147483941" r:id="rId10"/>
    <p:sldLayoutId id="2147483942" r:id="rId11"/>
    <p:sldLayoutId id="2147483943" r:id="rId12"/>
    <p:sldLayoutId id="2147483944" r:id="rId13"/>
    <p:sldLayoutId id="2147483945" r:id="rId14"/>
    <p:sldLayoutId id="2147483946" r:id="rId15"/>
    <p:sldLayoutId id="2147483947" r:id="rId16"/>
    <p:sldLayoutId id="2147483948"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54955" y="1447800"/>
            <a:ext cx="8825658" cy="1429871"/>
          </a:xfrm>
        </p:spPr>
        <p:txBody>
          <a:bodyPr>
            <a:normAutofit fontScale="90000"/>
          </a:bodyPr>
          <a:lstStyle/>
          <a:p>
            <a:pPr algn="ctr"/>
            <a:r>
              <a:rPr lang="de-DE" sz="4800" dirty="0" smtClean="0"/>
              <a:t>Gewerbeflächen in </a:t>
            </a:r>
            <a:br>
              <a:rPr lang="de-DE" sz="4800" dirty="0" smtClean="0"/>
            </a:br>
            <a:r>
              <a:rPr lang="de-DE" sz="4800" dirty="0" smtClean="0"/>
              <a:t>Stühlingen</a:t>
            </a:r>
            <a:endParaRPr lang="de-DE" sz="4800" dirty="0"/>
          </a:p>
        </p:txBody>
      </p:sp>
      <p:sp>
        <p:nvSpPr>
          <p:cNvPr id="3" name="Untertitel 2"/>
          <p:cNvSpPr>
            <a:spLocks noGrp="1"/>
          </p:cNvSpPr>
          <p:nvPr>
            <p:ph type="subTitle" idx="1"/>
          </p:nvPr>
        </p:nvSpPr>
        <p:spPr>
          <a:xfrm>
            <a:off x="1154955" y="3424518"/>
            <a:ext cx="8825658" cy="3433482"/>
          </a:xfrm>
        </p:spPr>
        <p:txBody>
          <a:bodyPr>
            <a:noAutofit/>
          </a:bodyPr>
          <a:lstStyle/>
          <a:p>
            <a:pPr algn="ctr"/>
            <a:r>
              <a:rPr lang="de-DE" sz="4800" i="1" dirty="0" err="1" smtClean="0"/>
              <a:t>Sulzfeld</a:t>
            </a:r>
            <a:endParaRPr lang="de-DE" sz="4800" i="1" dirty="0" smtClean="0"/>
          </a:p>
          <a:p>
            <a:pPr algn="ctr"/>
            <a:endParaRPr lang="de-DE" sz="4800" i="1" dirty="0"/>
          </a:p>
          <a:p>
            <a:pPr algn="ctr"/>
            <a:endParaRPr lang="de-DE" sz="4800" i="1" dirty="0" smtClean="0"/>
          </a:p>
          <a:p>
            <a:r>
              <a:rPr lang="de-DE" sz="1000" dirty="0" smtClean="0"/>
              <a:t>Stand: Oktober 2018</a:t>
            </a:r>
            <a:endParaRPr lang="de-DE" sz="1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69570" y="0"/>
            <a:ext cx="2622430" cy="1613409"/>
          </a:xfrm>
          <a:prstGeom prst="rect">
            <a:avLst/>
          </a:prstGeom>
        </p:spPr>
      </p:pic>
    </p:spTree>
    <p:extLst>
      <p:ext uri="{BB962C8B-B14F-4D97-AF65-F5344CB8AC3E}">
        <p14:creationId xmlns:p14="http://schemas.microsoft.com/office/powerpoint/2010/main" val="889198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673525" y="1"/>
            <a:ext cx="8341743" cy="6832640"/>
          </a:xfrm>
          <a:prstGeom prst="rect">
            <a:avLst/>
          </a:prstGeom>
        </p:spPr>
        <p:txBody>
          <a:bodyPr wrap="square">
            <a:spAutoFit/>
          </a:bodyPr>
          <a:lstStyle/>
          <a:p>
            <a:r>
              <a:rPr lang="de-DE" sz="1400" b="1" dirty="0" smtClean="0"/>
              <a:t>Stühlingen-</a:t>
            </a:r>
            <a:endParaRPr lang="de-DE" sz="1400" b="1" dirty="0"/>
          </a:p>
          <a:p>
            <a:r>
              <a:rPr lang="de-DE" sz="1400" b="1" dirty="0"/>
              <a:t>Leben und Arbeiten wo andere Urlaub machen</a:t>
            </a:r>
          </a:p>
          <a:p>
            <a:endParaRPr lang="de-DE" sz="1400" dirty="0"/>
          </a:p>
          <a:p>
            <a:r>
              <a:rPr lang="de-DE" sz="1400" dirty="0"/>
              <a:t>Der Luftkurort Stühlingen liegt an der Wutach am Südrand des Schwarzwaldes in 449 bis 850 Meter Höhe, direkt an der Grenze zur Schweiz nahe der Gemeinde </a:t>
            </a:r>
            <a:r>
              <a:rPr lang="de-DE" sz="1400" dirty="0" err="1"/>
              <a:t>Schleitheim</a:t>
            </a:r>
            <a:r>
              <a:rPr lang="de-DE" sz="1400" dirty="0"/>
              <a:t>. Stühlingen ist Teil des Naturparks Südschwarzwald.</a:t>
            </a:r>
          </a:p>
          <a:p>
            <a:r>
              <a:rPr lang="de-DE" sz="1400" dirty="0"/>
              <a:t>Zwischen 1973 und 1975 vergrößerte sich die Stadt Stühlingen von 1746  auf über 5176 Einwohner (Stand 1970) durch die Gemeindereform in Baden-Württemberg. Dadurch wuchs Stühlingen zu einer Flächengemeinde mit einer Fläche von ursprünglich 1670 ha auf 9340 ha. Mit den Ortsteilen </a:t>
            </a:r>
            <a:r>
              <a:rPr lang="de-DE" sz="1400" dirty="0" err="1"/>
              <a:t>Bettmaringen</a:t>
            </a:r>
            <a:r>
              <a:rPr lang="de-DE" sz="1400" dirty="0"/>
              <a:t>, </a:t>
            </a:r>
            <a:r>
              <a:rPr lang="de-DE" sz="1400" dirty="0" err="1"/>
              <a:t>Blumegg</a:t>
            </a:r>
            <a:r>
              <a:rPr lang="de-DE" sz="1400" dirty="0"/>
              <a:t>, </a:t>
            </a:r>
            <a:r>
              <a:rPr lang="de-DE" sz="1400" dirty="0" err="1"/>
              <a:t>Eberfingen,Grimmelshofen</a:t>
            </a:r>
            <a:r>
              <a:rPr lang="de-DE" sz="1400" dirty="0"/>
              <a:t>, </a:t>
            </a:r>
            <a:r>
              <a:rPr lang="de-DE" sz="1400" dirty="0" err="1"/>
              <a:t>Lausheim</a:t>
            </a:r>
            <a:r>
              <a:rPr lang="de-DE" sz="1400" dirty="0"/>
              <a:t>, </a:t>
            </a:r>
            <a:r>
              <a:rPr lang="de-DE" sz="1400" dirty="0" err="1"/>
              <a:t>Mauchen</a:t>
            </a:r>
            <a:r>
              <a:rPr lang="de-DE" sz="1400" dirty="0"/>
              <a:t>, Ober- und Unterwangen, </a:t>
            </a:r>
            <a:r>
              <a:rPr lang="de-DE" sz="1400" dirty="0" err="1"/>
              <a:t>Schwaningen</a:t>
            </a:r>
            <a:r>
              <a:rPr lang="de-DE" sz="1400" dirty="0"/>
              <a:t> und Weizen   gehören zur  Stadt Stühlingen noch 32 weitere Weiler, Zinken, Höfe und Häuser.</a:t>
            </a:r>
          </a:p>
          <a:p>
            <a:r>
              <a:rPr lang="de-DE" sz="1400" dirty="0"/>
              <a:t>Geschichte</a:t>
            </a:r>
          </a:p>
          <a:p>
            <a:r>
              <a:rPr lang="de-DE" sz="1400" dirty="0"/>
              <a:t>Stühlingen war der Sitz der Landgrafschaft Stühlingen und der Herrschaft Fürstenberg. </a:t>
            </a:r>
          </a:p>
          <a:p>
            <a:r>
              <a:rPr lang="de-DE" sz="1400" dirty="0"/>
              <a:t>Wie Funde aus römischer Zeit in unmittelbarer Nachbarschaft zu Stühlingen zeigen, war der Talboden bei Stühlingen schon sehr lange besiedelt. Die Grundfeste des Schlosses </a:t>
            </a:r>
            <a:r>
              <a:rPr lang="de-DE" sz="1400" dirty="0" err="1"/>
              <a:t>Hohenlupfen</a:t>
            </a:r>
            <a:r>
              <a:rPr lang="de-DE" sz="1400" dirty="0"/>
              <a:t> soll zu dieser Zeit als Fundament für einen römischen Signalturm gedient haben. </a:t>
            </a:r>
          </a:p>
          <a:p>
            <a:endParaRPr lang="de-DE" sz="1400" dirty="0"/>
          </a:p>
          <a:p>
            <a:r>
              <a:rPr lang="de-DE" sz="1400" dirty="0"/>
              <a:t>Ein markanter Zeitpunkt war das Jahr 1262, in dem der Ort vom Grafen Eberhard I. von Lupfen Grafen zu Lupfen die Stadtrechte verliehen bekam, und sich fortan (mit einer Unterbrechung) bis heute Stadt Stühlingen nennen darf. </a:t>
            </a:r>
          </a:p>
          <a:p>
            <a:r>
              <a:rPr lang="de-DE" sz="1400" dirty="0"/>
              <a:t>In der </a:t>
            </a:r>
            <a:r>
              <a:rPr lang="de-DE" sz="1400" dirty="0" err="1"/>
              <a:t>Stühlinger</a:t>
            </a:r>
            <a:r>
              <a:rPr lang="de-DE" sz="1400" dirty="0"/>
              <a:t> Bauernschaft kam es 1524 zum Aufstand gegen die Obrigkeit. Laut einer Sage gab der sog. „Schneckenstreit“ Anlass zu diesem Aufstand. Sicher ist jedoch, dass der Funke, der den Bauernkrieg auslöste, von der Landgrafschaft Stühlingen ausging. Die Gründe hierfür sind sozialer Natur, lokale Ursache war ebenso der Schweizerkrieg, der erst 25 Jahre zurücklag, und unter dessen Lasten des Wiederaufbaus die </a:t>
            </a:r>
            <a:r>
              <a:rPr lang="de-DE" sz="1400" dirty="0" err="1"/>
              <a:t>Stühlinger</a:t>
            </a:r>
            <a:r>
              <a:rPr lang="de-DE" sz="1400" dirty="0"/>
              <a:t> Bevölkerung immer noch litt. </a:t>
            </a:r>
          </a:p>
          <a:p>
            <a:r>
              <a:rPr lang="de-DE" sz="1400" dirty="0"/>
              <a:t>1962 feierten die </a:t>
            </a:r>
            <a:r>
              <a:rPr lang="de-DE" sz="1400" dirty="0" err="1"/>
              <a:t>Stühlinger</a:t>
            </a:r>
            <a:r>
              <a:rPr lang="de-DE" sz="1400" dirty="0"/>
              <a:t> Bürger die 700-Jahr-Feier anlässlich der Verleihung der Stadtrechte 1262. </a:t>
            </a:r>
            <a:endParaRPr lang="de-DE" sz="1400" dirty="0" smtClean="0"/>
          </a:p>
          <a:p>
            <a:endParaRPr lang="de-DE" sz="1400" dirty="0" smtClean="0"/>
          </a:p>
          <a:p>
            <a:r>
              <a:rPr lang="de-DE" sz="1400" dirty="0" smtClean="0"/>
              <a:t>2012 </a:t>
            </a:r>
            <a:r>
              <a:rPr lang="de-DE" sz="1400" dirty="0"/>
              <a:t>konnte feierlich das 750-jährige Jubiläum der Verleihung des Stadtrechtes gefeiert werden. Zu diesem Anlass wurde das Freilichtspiel »Im Bur si Recht!« aufgeführt.</a:t>
            </a:r>
          </a:p>
          <a:p>
            <a:endParaRPr lang="de-DE" sz="1600" dirty="0"/>
          </a:p>
          <a:p>
            <a:endParaRPr lang="de-DE" sz="1600" dirty="0"/>
          </a:p>
        </p:txBody>
      </p:sp>
      <p:pic>
        <p:nvPicPr>
          <p:cNvPr id="5" name="Grafik 4"/>
          <p:cNvPicPr>
            <a:picLocks noChangeAspect="1"/>
          </p:cNvPicPr>
          <p:nvPr/>
        </p:nvPicPr>
        <p:blipFill>
          <a:blip r:embed="rId2"/>
          <a:stretch>
            <a:fillRect/>
          </a:stretch>
        </p:blipFill>
        <p:spPr>
          <a:xfrm>
            <a:off x="10846279" y="1"/>
            <a:ext cx="1345721" cy="829340"/>
          </a:xfrm>
          <a:prstGeom prst="rect">
            <a:avLst/>
          </a:prstGeom>
        </p:spPr>
      </p:pic>
    </p:spTree>
    <p:extLst>
      <p:ext uri="{BB962C8B-B14F-4D97-AF65-F5344CB8AC3E}">
        <p14:creationId xmlns:p14="http://schemas.microsoft.com/office/powerpoint/2010/main" val="478998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130725" y="241540"/>
            <a:ext cx="8358996" cy="6278642"/>
          </a:xfrm>
          <a:prstGeom prst="rect">
            <a:avLst/>
          </a:prstGeom>
        </p:spPr>
        <p:txBody>
          <a:bodyPr wrap="square">
            <a:spAutoFit/>
          </a:bodyPr>
          <a:lstStyle/>
          <a:p>
            <a:r>
              <a:rPr lang="de-DE" sz="1400" b="1" dirty="0" smtClean="0"/>
              <a:t>Infrastruktur</a:t>
            </a:r>
            <a:endParaRPr lang="de-DE" sz="1400" b="1" dirty="0"/>
          </a:p>
          <a:p>
            <a:r>
              <a:rPr lang="de-DE" sz="1400" dirty="0" smtClean="0"/>
              <a:t>Wegen </a:t>
            </a:r>
            <a:r>
              <a:rPr lang="de-DE" sz="1400" dirty="0"/>
              <a:t>erhöhten Wohnraumbedarfs wurde zwischen 1967 und 2017 eine Vielzahl von Neubaugebieten erschlossen. Auch neue Gewerbeflächen entstanden mit </a:t>
            </a:r>
            <a:r>
              <a:rPr lang="de-DE" sz="1400" dirty="0" err="1"/>
              <a:t>Sulzfeld</a:t>
            </a:r>
            <a:r>
              <a:rPr lang="de-DE" sz="1400" dirty="0"/>
              <a:t> I, </a:t>
            </a:r>
            <a:r>
              <a:rPr lang="de-DE" sz="1400" dirty="0" err="1"/>
              <a:t>Sulzfeld</a:t>
            </a:r>
            <a:r>
              <a:rPr lang="de-DE" sz="1400" dirty="0"/>
              <a:t> II und </a:t>
            </a:r>
            <a:r>
              <a:rPr lang="de-DE" sz="1400" dirty="0" err="1"/>
              <a:t>Sulzfeld</a:t>
            </a:r>
            <a:r>
              <a:rPr lang="de-DE" sz="1400" dirty="0"/>
              <a:t> III,  des weiteren Gewerbegebiete im Gewann Scheubusch auf dem ehemaligen </a:t>
            </a:r>
            <a:r>
              <a:rPr lang="de-DE" sz="1400" dirty="0" err="1"/>
              <a:t>Heimburgerareal</a:t>
            </a:r>
            <a:r>
              <a:rPr lang="de-DE" sz="1400" dirty="0"/>
              <a:t> sowie zwischen den Bahndamm und </a:t>
            </a:r>
            <a:r>
              <a:rPr lang="de-DE" sz="1400" dirty="0" err="1"/>
              <a:t>Bundesstrasse</a:t>
            </a:r>
            <a:r>
              <a:rPr lang="de-DE" sz="1400" dirty="0"/>
              <a:t> B 314 was zur Ansiedlung neuer Handels-, Gewerbe und Handwerksbetriebe führte.</a:t>
            </a:r>
          </a:p>
          <a:p>
            <a:endParaRPr lang="de-DE" sz="1400" dirty="0"/>
          </a:p>
          <a:p>
            <a:r>
              <a:rPr lang="de-DE" sz="1400" dirty="0"/>
              <a:t>Die Stadt Stühlingen bietet eine Vielzahl an Vereinen. Angefangen von Musikvereinen über Sport- und Turnvereine, die Jugendfeuerwehren bis hin zu Narrenvereinen und -zünften gibt es eine große Auswahl und die passende Gemeinschaft für jeden Interessierten.</a:t>
            </a:r>
          </a:p>
          <a:p>
            <a:endParaRPr lang="de-DE" sz="1400" dirty="0"/>
          </a:p>
          <a:p>
            <a:r>
              <a:rPr lang="de-DE" sz="1400" dirty="0"/>
              <a:t>Die Spielplätze und sportlichen Anlagen in Stühlingen und den Ortsteilen bieten vom Jüngsten bis zum Jugendlichen Möglichkeiten der Freizeitgestaltung. </a:t>
            </a:r>
          </a:p>
          <a:p>
            <a:endParaRPr lang="de-DE" sz="1400" dirty="0"/>
          </a:p>
          <a:p>
            <a:r>
              <a:rPr lang="de-DE" sz="1400" dirty="0"/>
              <a:t>Das Sommerferienprogramm ist eine mittlerweile fest etablierte Veranstaltungsreihe in den Sommermonaten und findet regen Zuspruch.</a:t>
            </a:r>
          </a:p>
          <a:p>
            <a:endParaRPr lang="de-DE" sz="1400" dirty="0"/>
          </a:p>
          <a:p>
            <a:r>
              <a:rPr lang="de-DE" sz="1400" dirty="0"/>
              <a:t>Ein Medizinisches Versorgungszentrum integriert im Krankenhaus </a:t>
            </a:r>
            <a:r>
              <a:rPr lang="de-DE" sz="1400" dirty="0" err="1"/>
              <a:t>Loretto</a:t>
            </a:r>
            <a:r>
              <a:rPr lang="de-DE" sz="1400" dirty="0"/>
              <a:t>, ein Ärztehaus und eine Pflegeeinrichtung bieten eine gute Versorgung im Krankheitsfall oder im Alter.</a:t>
            </a:r>
          </a:p>
          <a:p>
            <a:endParaRPr lang="de-DE" sz="1400" dirty="0"/>
          </a:p>
          <a:p>
            <a:r>
              <a:rPr lang="de-DE" sz="1400" b="1" dirty="0"/>
              <a:t>Handel/Gewerbe/Industrie</a:t>
            </a:r>
          </a:p>
          <a:p>
            <a:endParaRPr lang="de-DE" sz="1400" dirty="0"/>
          </a:p>
          <a:p>
            <a:r>
              <a:rPr lang="de-DE" sz="1400" dirty="0"/>
              <a:t>In Stühlingen gibt es ein breites Angebot an Handels-, Gewerbe und Industriebetrieben. Die Dinge des täglichen Bedarfs werden vor Ort angeboten. Dies reicht vom Metzger, Bäcker, Lebensmittel, Friseur, Apotheke bis hin zum Blumen-, Haushaltswaren und Bekleidungsgeschäft. Auch die Sparkasse und Volksbank unterhalten vor Ort eine Zweigstelle.</a:t>
            </a:r>
          </a:p>
          <a:p>
            <a:r>
              <a:rPr lang="de-DE" sz="1400" dirty="0"/>
              <a:t> Viele der ansässigen Betriebe haben sich im Handels-und Gewerbeverein zusammengeschlossen. </a:t>
            </a:r>
          </a:p>
          <a:p>
            <a:r>
              <a:rPr lang="de-DE" sz="1400" dirty="0"/>
              <a:t>Die </a:t>
            </a:r>
            <a:r>
              <a:rPr lang="de-DE" sz="1400" dirty="0" err="1"/>
              <a:t>Sto</a:t>
            </a:r>
            <a:r>
              <a:rPr lang="de-DE" sz="1400" dirty="0"/>
              <a:t> SE &amp; Co. KGaA ist die derzeit größte Arbeitgeber  im Gebiet der Stadt Stühlingen.</a:t>
            </a:r>
          </a:p>
          <a:p>
            <a:endParaRPr lang="de-DE" sz="1000" dirty="0"/>
          </a:p>
        </p:txBody>
      </p:sp>
      <p:pic>
        <p:nvPicPr>
          <p:cNvPr id="4" name="Grafik 3"/>
          <p:cNvPicPr>
            <a:picLocks noChangeAspect="1"/>
          </p:cNvPicPr>
          <p:nvPr/>
        </p:nvPicPr>
        <p:blipFill>
          <a:blip r:embed="rId2"/>
          <a:stretch>
            <a:fillRect/>
          </a:stretch>
        </p:blipFill>
        <p:spPr>
          <a:xfrm>
            <a:off x="11001555" y="0"/>
            <a:ext cx="1190445" cy="733646"/>
          </a:xfrm>
          <a:prstGeom prst="rect">
            <a:avLst/>
          </a:prstGeom>
        </p:spPr>
      </p:pic>
    </p:spTree>
    <p:extLst>
      <p:ext uri="{BB962C8B-B14F-4D97-AF65-F5344CB8AC3E}">
        <p14:creationId xmlns:p14="http://schemas.microsoft.com/office/powerpoint/2010/main" val="547437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958196" y="0"/>
            <a:ext cx="10233804" cy="5632311"/>
          </a:xfrm>
          <a:prstGeom prst="rect">
            <a:avLst/>
          </a:prstGeom>
        </p:spPr>
        <p:txBody>
          <a:bodyPr wrap="square">
            <a:spAutoFit/>
          </a:bodyPr>
          <a:lstStyle/>
          <a:p>
            <a:endParaRPr lang="de-DE" dirty="0"/>
          </a:p>
          <a:p>
            <a:endParaRPr lang="de-DE" dirty="0"/>
          </a:p>
          <a:p>
            <a:endParaRPr lang="de-DE" dirty="0" smtClean="0"/>
          </a:p>
          <a:p>
            <a:endParaRPr lang="de-DE" dirty="0"/>
          </a:p>
          <a:p>
            <a:r>
              <a:rPr lang="de-DE" sz="1400" b="1" dirty="0" smtClean="0"/>
              <a:t>Bildung/Betreuung</a:t>
            </a:r>
          </a:p>
          <a:p>
            <a:endParaRPr lang="de-DE" sz="1400" dirty="0"/>
          </a:p>
          <a:p>
            <a:endParaRPr lang="de-DE" sz="1400" dirty="0"/>
          </a:p>
          <a:p>
            <a:r>
              <a:rPr lang="de-DE" sz="1400" dirty="0"/>
              <a:t>•	Grundschule Weizen</a:t>
            </a:r>
          </a:p>
          <a:p>
            <a:r>
              <a:rPr lang="de-DE" sz="1400" dirty="0"/>
              <a:t>•	Hohenlupfenschule (</a:t>
            </a:r>
            <a:r>
              <a:rPr lang="de-DE" sz="1400" dirty="0" smtClean="0"/>
              <a:t>Grundschule</a:t>
            </a:r>
            <a:r>
              <a:rPr lang="de-DE" sz="1400" dirty="0"/>
              <a:t>) Stühlingen</a:t>
            </a:r>
          </a:p>
          <a:p>
            <a:r>
              <a:rPr lang="de-DE" sz="1400" dirty="0"/>
              <a:t>•	Realschule Stühlingen (Anmeldungen Schuljahr 2018/2019 66 / Bilingualer Zug als hervorhebendes Merkmal)</a:t>
            </a:r>
          </a:p>
          <a:p>
            <a:r>
              <a:rPr lang="de-DE" sz="1400" dirty="0"/>
              <a:t>Kindergärten werden in Weizen, </a:t>
            </a:r>
            <a:r>
              <a:rPr lang="de-DE" sz="1400" dirty="0" err="1"/>
              <a:t>Schwaningen</a:t>
            </a:r>
            <a:r>
              <a:rPr lang="de-DE" sz="1400" dirty="0"/>
              <a:t>, Eberfingen, </a:t>
            </a:r>
            <a:r>
              <a:rPr lang="de-DE" sz="1400" dirty="0" err="1"/>
              <a:t>Bettmaringen</a:t>
            </a:r>
            <a:r>
              <a:rPr lang="de-DE" sz="1400" dirty="0"/>
              <a:t> und </a:t>
            </a:r>
            <a:r>
              <a:rPr lang="de-DE" sz="1400" dirty="0" err="1"/>
              <a:t>Lausheim</a:t>
            </a:r>
            <a:r>
              <a:rPr lang="de-DE" sz="1400" dirty="0"/>
              <a:t> mit unterschiedlichen zeitlichen Betreuungsformen angeboten. </a:t>
            </a:r>
          </a:p>
          <a:p>
            <a:r>
              <a:rPr lang="de-DE" sz="1400" dirty="0"/>
              <a:t>Das Kinderland </a:t>
            </a:r>
            <a:r>
              <a:rPr lang="de-DE" sz="1400" dirty="0" err="1"/>
              <a:t>Hohenlupfen</a:t>
            </a:r>
            <a:r>
              <a:rPr lang="de-DE" sz="1400" dirty="0"/>
              <a:t> wird von der Caritas geführt und bietet mit einer Betreuungszeit von 6:30 Uhr bis 17:00 und seinem vielfältigen Angebot (z. B. auch einem Hort) gute Rahmenbedingungen für Eltern und Kinder. </a:t>
            </a:r>
            <a:endParaRPr lang="de-DE" sz="1400" dirty="0" smtClean="0"/>
          </a:p>
          <a:p>
            <a:endParaRPr lang="de-DE" sz="1400" dirty="0"/>
          </a:p>
          <a:p>
            <a:r>
              <a:rPr lang="de-DE" sz="1400" b="1" dirty="0"/>
              <a:t>Internet</a:t>
            </a:r>
          </a:p>
          <a:p>
            <a:endParaRPr lang="de-DE" sz="1400" dirty="0"/>
          </a:p>
          <a:p>
            <a:r>
              <a:rPr lang="de-DE" sz="1400" dirty="0"/>
              <a:t>Bürger und Gewerbe sollen in naher Zukunft in Stühlingen und den Ortsteilen über zukunftsorientierte Informations- und Kommunikationstechnologie verfügen. Aus diesem Grund werden derzeit mit Hochdruck Glasfaserkabel bis an die Häuser verlegt. Der Eigenbetrieb der Gemeinde ZIS (Zukunftsfähige Infrastruktur Stühlingen) koordiniert zusammen mit dem Zweckverband den Anschluss an das Backbone Netz des Landkreises und betreut und beauftragt den Ausbau der Ortsnetze.</a:t>
            </a:r>
          </a:p>
          <a:p>
            <a:endParaRPr lang="de-DE" sz="1400" dirty="0" smtClean="0"/>
          </a:p>
          <a:p>
            <a:endParaRPr lang="de-DE" dirty="0"/>
          </a:p>
          <a:p>
            <a:endParaRPr lang="de-DE" dirty="0"/>
          </a:p>
        </p:txBody>
      </p:sp>
      <p:pic>
        <p:nvPicPr>
          <p:cNvPr id="3" name="Grafik 2"/>
          <p:cNvPicPr>
            <a:picLocks noChangeAspect="1"/>
          </p:cNvPicPr>
          <p:nvPr/>
        </p:nvPicPr>
        <p:blipFill>
          <a:blip r:embed="rId2"/>
          <a:stretch>
            <a:fillRect/>
          </a:stretch>
        </p:blipFill>
        <p:spPr>
          <a:xfrm>
            <a:off x="10587487" y="0"/>
            <a:ext cx="1604513" cy="987392"/>
          </a:xfrm>
          <a:prstGeom prst="rect">
            <a:avLst/>
          </a:prstGeom>
        </p:spPr>
      </p:pic>
    </p:spTree>
    <p:extLst>
      <p:ext uri="{BB962C8B-B14F-4D97-AF65-F5344CB8AC3E}">
        <p14:creationId xmlns:p14="http://schemas.microsoft.com/office/powerpoint/2010/main" val="187400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0"/>
            <a:ext cx="9144000" cy="5078313"/>
          </a:xfrm>
          <a:prstGeom prst="rect">
            <a:avLst/>
          </a:prstGeom>
        </p:spPr>
        <p:txBody>
          <a:bodyPr wrap="square">
            <a:spAutoFit/>
          </a:bodyPr>
          <a:lstStyle/>
          <a:p>
            <a:endParaRPr lang="de-DE" dirty="0" smtClean="0"/>
          </a:p>
          <a:p>
            <a:endParaRPr lang="de-DE" dirty="0" smtClean="0"/>
          </a:p>
          <a:p>
            <a:endParaRPr lang="de-DE" dirty="0"/>
          </a:p>
          <a:p>
            <a:endParaRPr lang="de-DE" dirty="0" smtClean="0"/>
          </a:p>
          <a:p>
            <a:endParaRPr lang="de-DE" dirty="0"/>
          </a:p>
          <a:p>
            <a:r>
              <a:rPr lang="de-DE" dirty="0" smtClean="0"/>
              <a:t>					Fläche</a:t>
            </a:r>
            <a:r>
              <a:rPr lang="de-DE" dirty="0"/>
              <a:t>: </a:t>
            </a:r>
            <a:r>
              <a:rPr lang="de-DE" dirty="0" smtClean="0"/>
              <a:t>                   	 	93,22 </a:t>
            </a:r>
            <a:r>
              <a:rPr lang="de-DE" dirty="0"/>
              <a:t>km2 </a:t>
            </a:r>
          </a:p>
          <a:p>
            <a:r>
              <a:rPr lang="de-DE" dirty="0" smtClean="0"/>
              <a:t>					Einwohner</a:t>
            </a:r>
            <a:r>
              <a:rPr lang="de-DE" dirty="0"/>
              <a:t>: 	</a:t>
            </a:r>
            <a:r>
              <a:rPr lang="de-DE" dirty="0" smtClean="0"/>
              <a:t>        	 	5143 </a:t>
            </a:r>
            <a:r>
              <a:rPr lang="de-DE" dirty="0"/>
              <a:t>(30. Juni. </a:t>
            </a:r>
            <a:r>
              <a:rPr lang="de-DE" dirty="0" smtClean="0"/>
              <a:t>2017) </a:t>
            </a:r>
            <a:endParaRPr lang="de-DE" dirty="0"/>
          </a:p>
          <a:p>
            <a:endParaRPr lang="de-DE" dirty="0"/>
          </a:p>
          <a:p>
            <a:r>
              <a:rPr lang="de-DE" dirty="0" smtClean="0"/>
              <a:t>					Bevölkerungsdichte</a:t>
            </a:r>
            <a:r>
              <a:rPr lang="de-DE" dirty="0"/>
              <a:t>: </a:t>
            </a:r>
            <a:r>
              <a:rPr lang="de-DE" dirty="0" smtClean="0"/>
              <a:t>  	56 </a:t>
            </a:r>
            <a:r>
              <a:rPr lang="de-DE" dirty="0"/>
              <a:t>Einwohner je km2 </a:t>
            </a:r>
          </a:p>
          <a:p>
            <a:r>
              <a:rPr lang="de-DE" dirty="0" smtClean="0"/>
              <a:t>					Postleitzahl</a:t>
            </a:r>
            <a:r>
              <a:rPr lang="de-DE" dirty="0"/>
              <a:t>: </a:t>
            </a:r>
            <a:r>
              <a:rPr lang="de-DE" dirty="0" smtClean="0"/>
              <a:t>              	79780 </a:t>
            </a:r>
            <a:endParaRPr lang="de-DE" dirty="0"/>
          </a:p>
          <a:p>
            <a:r>
              <a:rPr lang="de-DE" dirty="0"/>
              <a:t>	</a:t>
            </a:r>
          </a:p>
          <a:p>
            <a:r>
              <a:rPr lang="de-DE" dirty="0" smtClean="0"/>
              <a:t>					Kfz-Kennzeichen</a:t>
            </a:r>
            <a:r>
              <a:rPr lang="de-DE" dirty="0"/>
              <a:t>: </a:t>
            </a:r>
            <a:r>
              <a:rPr lang="de-DE" dirty="0" smtClean="0"/>
              <a:t>    	WT </a:t>
            </a:r>
            <a:endParaRPr lang="de-DE" dirty="0"/>
          </a:p>
          <a:p>
            <a:r>
              <a:rPr lang="de-DE" dirty="0"/>
              <a:t>	 </a:t>
            </a:r>
          </a:p>
          <a:p>
            <a:r>
              <a:rPr lang="de-DE" dirty="0" smtClean="0"/>
              <a:t>					Adresse </a:t>
            </a:r>
            <a:r>
              <a:rPr lang="de-DE" dirty="0"/>
              <a:t>der</a:t>
            </a:r>
          </a:p>
          <a:p>
            <a:r>
              <a:rPr lang="de-DE" dirty="0" smtClean="0"/>
              <a:t>					Stadtverwaltung</a:t>
            </a:r>
            <a:r>
              <a:rPr lang="de-DE" dirty="0"/>
              <a:t>: 	</a:t>
            </a:r>
            <a:r>
              <a:rPr lang="de-DE" dirty="0" smtClean="0"/>
              <a:t>	Schlossstraße 9      79780 </a:t>
            </a:r>
            <a:r>
              <a:rPr lang="de-DE" dirty="0"/>
              <a:t>Stühlingen </a:t>
            </a:r>
          </a:p>
          <a:p>
            <a:r>
              <a:rPr lang="de-DE" dirty="0" smtClean="0"/>
              <a:t>					Webpräsenz</a:t>
            </a:r>
            <a:r>
              <a:rPr lang="de-DE" dirty="0"/>
              <a:t>: 	</a:t>
            </a:r>
            <a:r>
              <a:rPr lang="de-DE" dirty="0" smtClean="0"/>
              <a:t>       		www.stuehlingen.de </a:t>
            </a:r>
            <a:endParaRPr lang="de-DE" dirty="0"/>
          </a:p>
          <a:p>
            <a:endParaRPr lang="de-DE" dirty="0"/>
          </a:p>
          <a:p>
            <a:r>
              <a:rPr lang="de-DE" dirty="0" smtClean="0"/>
              <a:t>					Bürgermeister</a:t>
            </a:r>
            <a:r>
              <a:rPr lang="de-DE" dirty="0"/>
              <a:t>: </a:t>
            </a:r>
            <a:r>
              <a:rPr lang="de-DE" dirty="0" smtClean="0"/>
              <a:t>       		Joachim </a:t>
            </a:r>
            <a:r>
              <a:rPr lang="de-DE" dirty="0"/>
              <a:t>Burger </a:t>
            </a:r>
          </a:p>
        </p:txBody>
      </p:sp>
      <p:pic>
        <p:nvPicPr>
          <p:cNvPr id="3" name="Grafik 2"/>
          <p:cNvPicPr>
            <a:picLocks noChangeAspect="1"/>
          </p:cNvPicPr>
          <p:nvPr/>
        </p:nvPicPr>
        <p:blipFill>
          <a:blip r:embed="rId2"/>
          <a:stretch>
            <a:fillRect/>
          </a:stretch>
        </p:blipFill>
        <p:spPr>
          <a:xfrm>
            <a:off x="10137470" y="0"/>
            <a:ext cx="2054530" cy="1261981"/>
          </a:xfrm>
          <a:prstGeom prst="rect">
            <a:avLst/>
          </a:prstGeom>
        </p:spPr>
      </p:pic>
    </p:spTree>
    <p:extLst>
      <p:ext uri="{BB962C8B-B14F-4D97-AF65-F5344CB8AC3E}">
        <p14:creationId xmlns:p14="http://schemas.microsoft.com/office/powerpoint/2010/main" val="1231817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 2"/>
          <p:cNvGraphicFramePr/>
          <p:nvPr>
            <p:extLst>
              <p:ext uri="{D42A27DB-BD31-4B8C-83A1-F6EECF244321}">
                <p14:modId xmlns:p14="http://schemas.microsoft.com/office/powerpoint/2010/main" val="1743018146"/>
              </p:ext>
            </p:extLst>
          </p:nvPr>
        </p:nvGraphicFramePr>
        <p:xfrm>
          <a:off x="1251678" y="992038"/>
          <a:ext cx="10178322" cy="58659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Grafik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38913" y="0"/>
            <a:ext cx="2053087" cy="1263130"/>
          </a:xfrm>
          <a:prstGeom prst="rect">
            <a:avLst/>
          </a:prstGeom>
        </p:spPr>
      </p:pic>
    </p:spTree>
    <p:extLst>
      <p:ext uri="{BB962C8B-B14F-4D97-AF65-F5344CB8AC3E}">
        <p14:creationId xmlns:p14="http://schemas.microsoft.com/office/powerpoint/2010/main" val="2990249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303917" y="940278"/>
            <a:ext cx="5132717" cy="912969"/>
          </a:xfrm>
        </p:spPr>
        <p:txBody>
          <a:bodyPr>
            <a:normAutofit/>
          </a:bodyPr>
          <a:lstStyle/>
          <a:p>
            <a:pPr algn="ctr"/>
            <a:r>
              <a:rPr lang="de-DE" dirty="0" smtClean="0">
                <a:latin typeface="Arial" panose="020B0604020202020204" pitchFamily="34" charset="0"/>
                <a:cs typeface="Arial" panose="020B0604020202020204" pitchFamily="34" charset="0"/>
              </a:rPr>
              <a:t>Allgemeine Daten</a:t>
            </a:r>
            <a:endParaRPr lang="de-DE" dirty="0">
              <a:latin typeface="Arial" panose="020B0604020202020204" pitchFamily="34" charset="0"/>
              <a:cs typeface="Arial" panose="020B0604020202020204" pitchFamily="34" charset="0"/>
            </a:endParaRPr>
          </a:p>
        </p:txBody>
      </p:sp>
      <p:sp>
        <p:nvSpPr>
          <p:cNvPr id="4" name="Inhaltsplatzhalter 3"/>
          <p:cNvSpPr>
            <a:spLocks noGrp="1"/>
          </p:cNvSpPr>
          <p:nvPr>
            <p:ph sz="half" idx="1"/>
          </p:nvPr>
        </p:nvSpPr>
        <p:spPr>
          <a:xfrm>
            <a:off x="1257300" y="2286000"/>
            <a:ext cx="4800600" cy="4572000"/>
          </a:xfrm>
        </p:spPr>
        <p:txBody>
          <a:bodyPr>
            <a:normAutofit/>
          </a:bodyPr>
          <a:lstStyle/>
          <a:p>
            <a:pPr lvl="1"/>
            <a:r>
              <a:rPr lang="de-DE" dirty="0" smtClean="0"/>
              <a:t>Hebesätze</a:t>
            </a:r>
          </a:p>
          <a:p>
            <a:endParaRPr lang="de-DE" dirty="0"/>
          </a:p>
          <a:p>
            <a:endParaRPr lang="de-DE" dirty="0" smtClean="0"/>
          </a:p>
          <a:p>
            <a:endParaRPr lang="de-DE" dirty="0" smtClean="0"/>
          </a:p>
          <a:p>
            <a:pPr lvl="1"/>
            <a:r>
              <a:rPr lang="de-DE" dirty="0" smtClean="0"/>
              <a:t>Wasserpreis</a:t>
            </a:r>
          </a:p>
          <a:p>
            <a:pPr lvl="1"/>
            <a:r>
              <a:rPr lang="de-DE" dirty="0" smtClean="0"/>
              <a:t>Schmutzwasser</a:t>
            </a:r>
            <a:endParaRPr lang="de-DE" dirty="0"/>
          </a:p>
          <a:p>
            <a:pPr lvl="1"/>
            <a:r>
              <a:rPr lang="de-DE" dirty="0" smtClean="0"/>
              <a:t>Niederschlagswassergebühr</a:t>
            </a:r>
          </a:p>
          <a:p>
            <a:pPr lvl="1"/>
            <a:r>
              <a:rPr lang="de-DE" dirty="0" smtClean="0"/>
              <a:t>Anschlussbeiträge (Wasser + Abwasser)</a:t>
            </a:r>
          </a:p>
          <a:p>
            <a:pPr lvl="1"/>
            <a:r>
              <a:rPr lang="de-DE" dirty="0" smtClean="0"/>
              <a:t>Grundstückspreise für Gewerbeflächen erschlossen</a:t>
            </a:r>
          </a:p>
          <a:p>
            <a:endParaRPr lang="de-DE" dirty="0"/>
          </a:p>
        </p:txBody>
      </p:sp>
      <p:sp>
        <p:nvSpPr>
          <p:cNvPr id="5" name="Inhaltsplatzhalter 4"/>
          <p:cNvSpPr>
            <a:spLocks noGrp="1"/>
          </p:cNvSpPr>
          <p:nvPr>
            <p:ph sz="half" idx="2"/>
          </p:nvPr>
        </p:nvSpPr>
        <p:spPr>
          <a:xfrm>
            <a:off x="6647796" y="1570008"/>
            <a:ext cx="4800600" cy="5287992"/>
          </a:xfrm>
        </p:spPr>
        <p:txBody>
          <a:bodyPr>
            <a:normAutofit/>
          </a:bodyPr>
          <a:lstStyle/>
          <a:p>
            <a:r>
              <a:rPr lang="de-DE" dirty="0" smtClean="0"/>
              <a:t>Grundsteuer A   320 %</a:t>
            </a:r>
          </a:p>
          <a:p>
            <a:r>
              <a:rPr lang="de-DE" dirty="0" smtClean="0"/>
              <a:t>Grundsteuer B    350 %</a:t>
            </a:r>
          </a:p>
          <a:p>
            <a:r>
              <a:rPr lang="de-DE" dirty="0" smtClean="0"/>
              <a:t>Gewerbesteuer  340 %</a:t>
            </a:r>
          </a:p>
          <a:p>
            <a:endParaRPr lang="de-DE" dirty="0" smtClean="0"/>
          </a:p>
          <a:p>
            <a:r>
              <a:rPr lang="de-DE" dirty="0" smtClean="0"/>
              <a:t>2,47 €/cbm + 7% </a:t>
            </a:r>
            <a:r>
              <a:rPr lang="de-DE" dirty="0" err="1" smtClean="0"/>
              <a:t>MWSt</a:t>
            </a:r>
            <a:endParaRPr lang="de-DE" dirty="0" smtClean="0"/>
          </a:p>
          <a:p>
            <a:r>
              <a:rPr lang="de-DE" dirty="0" smtClean="0"/>
              <a:t>2,21 €/cbm</a:t>
            </a:r>
            <a:endParaRPr lang="de-DE" dirty="0"/>
          </a:p>
          <a:p>
            <a:r>
              <a:rPr lang="de-DE" dirty="0" smtClean="0"/>
              <a:t>0,45 € / m²</a:t>
            </a:r>
          </a:p>
          <a:p>
            <a:r>
              <a:rPr lang="de-DE" dirty="0" smtClean="0"/>
              <a:t>10,12 € je m² Nutzungsfläche</a:t>
            </a:r>
          </a:p>
          <a:p>
            <a:r>
              <a:rPr lang="de-DE" dirty="0" smtClean="0"/>
              <a:t>Von 49,00 € bis 53,00 €</a:t>
            </a:r>
            <a:endParaRPr lang="de-DE" dirty="0"/>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415396" cy="1486035"/>
          </a:xfrm>
          <a:prstGeom prst="rect">
            <a:avLst/>
          </a:prstGeom>
        </p:spPr>
      </p:pic>
    </p:spTree>
    <p:extLst>
      <p:ext uri="{BB962C8B-B14F-4D97-AF65-F5344CB8AC3E}">
        <p14:creationId xmlns:p14="http://schemas.microsoft.com/office/powerpoint/2010/main" val="650694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2098" y="0"/>
            <a:ext cx="7039155" cy="6858000"/>
          </a:xfrm>
          <a:prstGeom prst="rect">
            <a:avLst/>
          </a:prstGeom>
        </p:spPr>
      </p:pic>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69902" y="0"/>
            <a:ext cx="2122098" cy="1305588"/>
          </a:xfrm>
          <a:prstGeom prst="rect">
            <a:avLst/>
          </a:prstGeom>
        </p:spPr>
      </p:pic>
    </p:spTree>
    <p:extLst>
      <p:ext uri="{BB962C8B-B14F-4D97-AF65-F5344CB8AC3E}">
        <p14:creationId xmlns:p14="http://schemas.microsoft.com/office/powerpoint/2010/main" val="263439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0234" y="0"/>
            <a:ext cx="5598544" cy="6858000"/>
          </a:xfrm>
          <a:prstGeom prst="rect">
            <a:avLst/>
          </a:prstGeom>
        </p:spPr>
      </p:pic>
      <p:pic>
        <p:nvPicPr>
          <p:cNvPr id="2" name="Grafik 1"/>
          <p:cNvPicPr>
            <a:picLocks noChangeAspect="1"/>
          </p:cNvPicPr>
          <p:nvPr/>
        </p:nvPicPr>
        <p:blipFill>
          <a:blip r:embed="rId3"/>
          <a:stretch>
            <a:fillRect/>
          </a:stretch>
        </p:blipFill>
        <p:spPr>
          <a:xfrm>
            <a:off x="10070408" y="0"/>
            <a:ext cx="2121592" cy="1304657"/>
          </a:xfrm>
          <a:prstGeom prst="rect">
            <a:avLst/>
          </a:prstGeom>
        </p:spPr>
      </p:pic>
    </p:spTree>
    <p:extLst>
      <p:ext uri="{BB962C8B-B14F-4D97-AF65-F5344CB8AC3E}">
        <p14:creationId xmlns:p14="http://schemas.microsoft.com/office/powerpoint/2010/main" val="20052898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674</Words>
  <Application>Microsoft Office PowerPoint</Application>
  <PresentationFormat>Breitbild</PresentationFormat>
  <Paragraphs>90</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Corbel</vt:lpstr>
      <vt:lpstr>Parallax</vt:lpstr>
      <vt:lpstr>Gewerbeflächen in  Stühlingen</vt:lpstr>
      <vt:lpstr>PowerPoint-Präsentation</vt:lpstr>
      <vt:lpstr>PowerPoint-Präsentation</vt:lpstr>
      <vt:lpstr>PowerPoint-Präsentation</vt:lpstr>
      <vt:lpstr>PowerPoint-Präsentation</vt:lpstr>
      <vt:lpstr>PowerPoint-Präsentation</vt:lpstr>
      <vt:lpstr>Allgemeine Daten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Gewerbeflächen Stühlingen</dc:title>
  <dc:creator>Burger Joachim</dc:creator>
  <cp:lastModifiedBy>Burger Joachim</cp:lastModifiedBy>
  <cp:revision>30</cp:revision>
  <cp:lastPrinted>2018-10-05T13:19:50Z</cp:lastPrinted>
  <dcterms:created xsi:type="dcterms:W3CDTF">2018-10-05T10:57:20Z</dcterms:created>
  <dcterms:modified xsi:type="dcterms:W3CDTF">2018-10-08T16:25:44Z</dcterms:modified>
</cp:coreProperties>
</file>